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35C6CA-1ED6-4637-85A7-7A7A2122EADD}" type="datetimeFigureOut">
              <a:rPr lang="en-US" smtClean="0"/>
              <a:pPr/>
              <a:t>4/17/2021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35C6CA-1ED6-4637-85A7-7A7A2122EADD}" type="datetimeFigureOut">
              <a:rPr lang="en-US" smtClean="0"/>
              <a:pPr/>
              <a:t>4/17/2021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35C6CA-1ED6-4637-85A7-7A7A2122EADD}" type="datetimeFigureOut">
              <a:rPr lang="en-US" smtClean="0"/>
              <a:pPr/>
              <a:t>4/17/2021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35C6CA-1ED6-4637-85A7-7A7A2122EADD}" type="datetimeFigureOut">
              <a:rPr lang="en-US" smtClean="0"/>
              <a:pPr/>
              <a:t>4/17/2021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5C6CA-1ED6-4637-85A7-7A7A2122EADD}" type="datetimeFigureOut">
              <a:rPr lang="en-US" smtClean="0"/>
              <a:pPr/>
              <a:t>4/17/2021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335C6CA-1ED6-4637-85A7-7A7A2122EADD}" type="datetimeFigureOut">
              <a:rPr lang="en-US" smtClean="0"/>
              <a:pPr/>
              <a:t>4/17/2021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335C6CA-1ED6-4637-85A7-7A7A2122EADD}" type="datetimeFigureOut">
              <a:rPr lang="en-US" smtClean="0"/>
              <a:pPr/>
              <a:t>4/17/2021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35C6CA-1ED6-4637-85A7-7A7A2122EADD}" type="datetimeFigureOut">
              <a:rPr lang="en-US" smtClean="0"/>
              <a:pPr/>
              <a:t>4/17/2021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5C6CA-1ED6-4637-85A7-7A7A2122EADD}" type="datetimeFigureOut">
              <a:rPr lang="en-US" smtClean="0"/>
              <a:pPr/>
              <a:t>4/17/2021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5C6CA-1ED6-4637-85A7-7A7A2122EADD}" type="datetimeFigureOut">
              <a:rPr lang="en-US" smtClean="0"/>
              <a:pPr/>
              <a:t>4/17/2021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5C6CA-1ED6-4637-85A7-7A7A2122EADD}" type="datetimeFigureOut">
              <a:rPr lang="en-US" smtClean="0"/>
              <a:pPr/>
              <a:t>4/17/2021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21EBF2-F09A-41B0-A30C-F9574CEE840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5C6CA-1ED6-4637-85A7-7A7A2122EADD}" type="datetimeFigureOut">
              <a:rPr lang="en-US" smtClean="0"/>
              <a:pPr/>
              <a:t>4/17/2021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1EBF2-F09A-41B0-A30C-F9574CEE840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BIO SECURITY GUIDELINES FOR PIG FARMS</a:t>
            </a:r>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 VISITORS</a:t>
            </a:r>
            <a:endParaRPr lang="en-IN" dirty="0"/>
          </a:p>
        </p:txBody>
      </p:sp>
      <p:sp>
        <p:nvSpPr>
          <p:cNvPr id="3" name="Content Placeholder 2"/>
          <p:cNvSpPr>
            <a:spLocks noGrp="1"/>
          </p:cNvSpPr>
          <p:nvPr>
            <p:ph idx="1"/>
          </p:nvPr>
        </p:nvSpPr>
        <p:spPr/>
        <p:txBody>
          <a:bodyPr/>
          <a:lstStyle/>
          <a:p>
            <a:r>
              <a:rPr lang="en-IN" dirty="0" smtClean="0"/>
              <a:t>Determine whether it is necessary to allow visitors in side the farm.</a:t>
            </a:r>
          </a:p>
          <a:p>
            <a:r>
              <a:rPr lang="en-IN" dirty="0" smtClean="0"/>
              <a:t>If at all necessary, a minimum gum-boots to be provided by farm to be wore. </a:t>
            </a:r>
            <a:endParaRPr lang="en-IN" dirty="0"/>
          </a:p>
          <a:p>
            <a:r>
              <a:rPr lang="en-IN" dirty="0" smtClean="0"/>
              <a:t>Footbaths, chlorine and alkaline </a:t>
            </a:r>
            <a:r>
              <a:rPr lang="en-IN" dirty="0" err="1" smtClean="0"/>
              <a:t>compounnds</a:t>
            </a:r>
            <a:r>
              <a:rPr lang="en-IN" dirty="0" smtClean="0"/>
              <a:t> are useful to destroy bacteria and virus.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endParaRPr lang="en-IN" dirty="0"/>
          </a:p>
        </p:txBody>
      </p:sp>
      <p:sp>
        <p:nvSpPr>
          <p:cNvPr id="3" name="Content Placeholder 2"/>
          <p:cNvSpPr>
            <a:spLocks noGrp="1"/>
          </p:cNvSpPr>
          <p:nvPr>
            <p:ph idx="1"/>
          </p:nvPr>
        </p:nvSpPr>
        <p:spPr>
          <a:xfrm>
            <a:off x="457200" y="928670"/>
            <a:ext cx="8229600" cy="5197493"/>
          </a:xfrm>
        </p:spPr>
        <p:txBody>
          <a:bodyPr>
            <a:normAutofit fontScale="92500" lnSpcReduction="10000"/>
          </a:bodyPr>
          <a:lstStyle/>
          <a:p>
            <a:pPr>
              <a:buNone/>
            </a:pPr>
            <a:r>
              <a:rPr lang="en-IN" dirty="0" smtClean="0"/>
              <a:t>H. FENCING</a:t>
            </a:r>
          </a:p>
          <a:p>
            <a:r>
              <a:rPr lang="en-IN" dirty="0" smtClean="0"/>
              <a:t>All pig farms should be fenced off. A simple chain- link fence should keep out people and animals such as dogs.</a:t>
            </a:r>
          </a:p>
          <a:p>
            <a:endParaRPr lang="en-IN" dirty="0"/>
          </a:p>
          <a:p>
            <a:pPr marL="571500" indent="-571500">
              <a:buAutoNum type="romanUcPeriod"/>
            </a:pPr>
            <a:r>
              <a:rPr lang="en-IN" dirty="0" smtClean="0"/>
              <a:t>WORKERS.</a:t>
            </a:r>
          </a:p>
          <a:p>
            <a:pPr marL="571500" indent="-571500">
              <a:buFont typeface="Wingdings" pitchFamily="2" charset="2"/>
              <a:buChar char="§"/>
            </a:pPr>
            <a:r>
              <a:rPr lang="en-IN" dirty="0" smtClean="0"/>
              <a:t>Should not bring any human food into the compound.</a:t>
            </a:r>
          </a:p>
          <a:p>
            <a:pPr marL="571500" indent="-571500">
              <a:buFont typeface="Wingdings" pitchFamily="2" charset="2"/>
              <a:buChar char="§"/>
            </a:pPr>
            <a:r>
              <a:rPr lang="en-IN" dirty="0" smtClean="0"/>
              <a:t>There should be a dressing room in the office where the workers can change their clothing gum boots.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928670"/>
            <a:ext cx="8229600" cy="5197493"/>
          </a:xfrm>
        </p:spPr>
        <p:txBody>
          <a:bodyPr>
            <a:normAutofit lnSpcReduction="10000"/>
          </a:bodyPr>
          <a:lstStyle/>
          <a:p>
            <a:pPr>
              <a:buNone/>
            </a:pPr>
            <a:r>
              <a:rPr lang="en-IN" dirty="0" smtClean="0"/>
              <a:t>J. VACCINATION.</a:t>
            </a:r>
          </a:p>
          <a:p>
            <a:pPr>
              <a:buNone/>
            </a:pPr>
            <a:endParaRPr lang="en-IN" dirty="0" smtClean="0"/>
          </a:p>
          <a:p>
            <a:pPr>
              <a:buNone/>
            </a:pPr>
            <a:endParaRPr lang="en-IN" dirty="0" smtClean="0"/>
          </a:p>
          <a:p>
            <a:pPr>
              <a:buNone/>
            </a:pPr>
            <a:r>
              <a:rPr lang="en-IN" dirty="0" smtClean="0"/>
              <a:t>K. FARM DESIGN.</a:t>
            </a:r>
          </a:p>
          <a:p>
            <a:pPr>
              <a:buFont typeface="Wingdings" pitchFamily="2" charset="2"/>
              <a:buChar char="§"/>
            </a:pPr>
            <a:r>
              <a:rPr lang="en-IN" dirty="0" smtClean="0"/>
              <a:t>Farm design should be done scientifically</a:t>
            </a:r>
          </a:p>
          <a:p>
            <a:pPr>
              <a:buFont typeface="Wingdings" pitchFamily="2" charset="2"/>
              <a:buChar char="§"/>
            </a:pPr>
            <a:r>
              <a:rPr lang="en-IN" dirty="0" smtClean="0"/>
              <a:t>Over crowding and poor ventilation should be avoided.</a:t>
            </a:r>
          </a:p>
          <a:p>
            <a:pPr>
              <a:buFont typeface="Wingdings" pitchFamily="2" charset="2"/>
              <a:buChar char="§"/>
            </a:pPr>
            <a:r>
              <a:rPr lang="en-IN" dirty="0" smtClean="0"/>
              <a:t>Older pigs have high resistance compared to younger ones. Therefore different age groups should be kept separately.</a:t>
            </a:r>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L. MANAGEMENTAL PRACTICES.</a:t>
            </a:r>
          </a:p>
          <a:p>
            <a:pPr>
              <a:buFont typeface="Wingdings" pitchFamily="2" charset="2"/>
              <a:buChar char="§"/>
            </a:pPr>
            <a:r>
              <a:rPr lang="en-IN" dirty="0" smtClean="0"/>
              <a:t>Scientific </a:t>
            </a:r>
            <a:r>
              <a:rPr lang="en-IN" dirty="0" err="1" smtClean="0"/>
              <a:t>managemental</a:t>
            </a:r>
            <a:r>
              <a:rPr lang="en-IN" dirty="0" smtClean="0"/>
              <a:t> practices should be adopted.</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ROUTES OF DISEASE TRANSMISSION AND IMPLICATIONS FOR BIOSECURITY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Direct pig-to-pig </a:t>
            </a:r>
            <a:r>
              <a:rPr lang="en-IN" dirty="0" err="1" smtClean="0"/>
              <a:t>contsct</a:t>
            </a:r>
            <a:endParaRPr lang="en-IN" dirty="0" smtClean="0"/>
          </a:p>
          <a:p>
            <a:r>
              <a:rPr lang="en-IN" dirty="0" smtClean="0"/>
              <a:t>Semen</a:t>
            </a:r>
          </a:p>
          <a:p>
            <a:r>
              <a:rPr lang="en-IN" dirty="0" smtClean="0"/>
              <a:t>Airborne disease</a:t>
            </a:r>
          </a:p>
          <a:p>
            <a:r>
              <a:rPr lang="en-IN" dirty="0" smtClean="0"/>
              <a:t>Visitors</a:t>
            </a:r>
          </a:p>
          <a:p>
            <a:r>
              <a:rPr lang="en-IN" dirty="0" smtClean="0"/>
              <a:t>Vehicles and </a:t>
            </a:r>
            <a:r>
              <a:rPr lang="en-IN" dirty="0" err="1" smtClean="0"/>
              <a:t>fomites</a:t>
            </a:r>
            <a:endParaRPr lang="en-IN" dirty="0"/>
          </a:p>
          <a:p>
            <a:r>
              <a:rPr lang="en-IN" dirty="0" smtClean="0"/>
              <a:t>Pig feed and drinking water</a:t>
            </a:r>
          </a:p>
          <a:p>
            <a:r>
              <a:rPr lang="en-IN" dirty="0" smtClean="0"/>
              <a:t>Pig manure and bedding</a:t>
            </a:r>
          </a:p>
          <a:p>
            <a:r>
              <a:rPr lang="en-IN" dirty="0" smtClean="0"/>
              <a:t>Birds, bats, rodents, wild pigs and stray/ domestic animals and arthropods.</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TEN STEP GUIDE IN IMPLEMENTING AN EFFECTIVE BIO SECURITY PALN IN PIG FARM.</a:t>
            </a:r>
            <a:endParaRPr lang="en-IN" sz="3200" dirty="0"/>
          </a:p>
        </p:txBody>
      </p:sp>
      <p:sp>
        <p:nvSpPr>
          <p:cNvPr id="3" name="Content Placeholder 2"/>
          <p:cNvSpPr>
            <a:spLocks noGrp="1"/>
          </p:cNvSpPr>
          <p:nvPr>
            <p:ph idx="1"/>
          </p:nvPr>
        </p:nvSpPr>
        <p:spPr/>
        <p:txBody>
          <a:bodyPr/>
          <a:lstStyle/>
          <a:p>
            <a:pPr marL="514350" indent="-514350">
              <a:buAutoNum type="arabicPeriod"/>
            </a:pPr>
            <a:r>
              <a:rPr lang="en-IN" dirty="0" smtClean="0"/>
              <a:t>Replacement stock should be quarantined and it should be ensured that their health status is compatible with the existing herd.</a:t>
            </a:r>
          </a:p>
          <a:p>
            <a:pPr marL="514350" indent="-514350">
              <a:buAutoNum type="arabicPeriod"/>
            </a:pPr>
            <a:r>
              <a:rPr lang="en-IN" dirty="0" smtClean="0"/>
              <a:t>Entry to farm should be restricted only to essential personnel and their entry should be recorded.</a:t>
            </a:r>
          </a:p>
          <a:p>
            <a:pPr marL="514350" indent="-514350">
              <a:buAutoNum type="arabicPeriod"/>
            </a:pPr>
            <a:r>
              <a:rPr lang="en-IN" dirty="0" smtClean="0"/>
              <a:t>Boots and coveralls should be provided for staffs and visitors for each shed.</a:t>
            </a:r>
          </a:p>
          <a:p>
            <a:pPr marL="514350" indent="-514350">
              <a:buNone/>
            </a:pPr>
            <a:endParaRPr lang="en-IN" dirty="0" smtClean="0"/>
          </a:p>
          <a:p>
            <a:pPr>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928670"/>
            <a:ext cx="8229600" cy="5197493"/>
          </a:xfrm>
        </p:spPr>
        <p:txBody>
          <a:bodyPr>
            <a:normAutofit lnSpcReduction="10000"/>
          </a:bodyPr>
          <a:lstStyle/>
          <a:p>
            <a:pPr>
              <a:buNone/>
            </a:pPr>
            <a:r>
              <a:rPr lang="en-IN" dirty="0" smtClean="0"/>
              <a:t>4. Staffs should be dedicated boots and coveralls upon entering </a:t>
            </a:r>
            <a:r>
              <a:rPr lang="en-IN" dirty="0" err="1" smtClean="0"/>
              <a:t>eash</a:t>
            </a:r>
            <a:r>
              <a:rPr lang="en-IN" dirty="0" smtClean="0"/>
              <a:t> different sheds. Clean footbaths may be appropriate at the entry point.</a:t>
            </a:r>
          </a:p>
          <a:p>
            <a:pPr>
              <a:buNone/>
            </a:pPr>
            <a:r>
              <a:rPr lang="en-IN" dirty="0" smtClean="0"/>
              <a:t>5. Vaccination programme should be followed regularly.</a:t>
            </a:r>
          </a:p>
          <a:p>
            <a:pPr>
              <a:buNone/>
            </a:pPr>
            <a:r>
              <a:rPr lang="en-IN" dirty="0" smtClean="0"/>
              <a:t>6. Entry of equipments and other materials to the farm should be minimized and appropriate precautionary measures such as disinfection, removal from shipping boxes etc. Should be strictly followed.</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142984"/>
            <a:ext cx="8229600" cy="4983179"/>
          </a:xfrm>
        </p:spPr>
        <p:txBody>
          <a:bodyPr>
            <a:normAutofit fontScale="92500" lnSpcReduction="10000"/>
          </a:bodyPr>
          <a:lstStyle/>
          <a:p>
            <a:pPr>
              <a:buNone/>
            </a:pPr>
            <a:r>
              <a:rPr lang="en-IN" dirty="0" smtClean="0"/>
              <a:t>7. Entry of wild animals (rats, birds, insects)m or pets ( dogs, cats) on the farm should be prevented.</a:t>
            </a:r>
          </a:p>
          <a:p>
            <a:pPr>
              <a:buNone/>
            </a:pPr>
            <a:r>
              <a:rPr lang="en-IN" dirty="0" smtClean="0"/>
              <a:t>8. Semen should be used from a known source, which routinely tests against major infectious agents that can be transmitted through semen.</a:t>
            </a:r>
          </a:p>
          <a:p>
            <a:pPr>
              <a:buNone/>
            </a:pPr>
            <a:r>
              <a:rPr lang="en-IN" dirty="0" smtClean="0"/>
              <a:t>9. It should be ensured that feed and </a:t>
            </a:r>
            <a:r>
              <a:rPr lang="en-IN" dirty="0" err="1" smtClean="0"/>
              <a:t>watersources</a:t>
            </a:r>
            <a:r>
              <a:rPr lang="en-IN" dirty="0" smtClean="0"/>
              <a:t> are free from infectious agents.</a:t>
            </a:r>
          </a:p>
          <a:p>
            <a:pPr>
              <a:buNone/>
            </a:pPr>
            <a:r>
              <a:rPr lang="en-IN" dirty="0" smtClean="0"/>
              <a:t>10. </a:t>
            </a:r>
            <a:r>
              <a:rPr lang="en-IN" dirty="0" err="1" smtClean="0"/>
              <a:t>Biosecurity</a:t>
            </a:r>
            <a:r>
              <a:rPr lang="en-IN" dirty="0" smtClean="0"/>
              <a:t> plan and herd health program, including vaccination </a:t>
            </a:r>
            <a:r>
              <a:rPr lang="en-IN" dirty="0" err="1" smtClean="0"/>
              <a:t>protocals</a:t>
            </a:r>
            <a:r>
              <a:rPr lang="en-IN" dirty="0" smtClean="0"/>
              <a:t> should be reviewed on a </a:t>
            </a:r>
            <a:r>
              <a:rPr lang="en-IN" dirty="0" err="1" smtClean="0"/>
              <a:t>regula</a:t>
            </a:r>
            <a:r>
              <a:rPr lang="en-IN" dirty="0" smtClean="0"/>
              <a:t> basis.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ctr">
              <a:buNone/>
            </a:pPr>
            <a:r>
              <a:rPr lang="en-IN" sz="6000" dirty="0" smtClean="0"/>
              <a:t>THANK YOU.</a:t>
            </a:r>
            <a:endParaRPr lang="en-IN"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DEFINATION OF BIOSECURITY</a:t>
            </a:r>
            <a:endParaRPr lang="en-IN" dirty="0"/>
          </a:p>
        </p:txBody>
      </p:sp>
      <p:sp>
        <p:nvSpPr>
          <p:cNvPr id="3" name="Content Placeholder 2"/>
          <p:cNvSpPr>
            <a:spLocks noGrp="1"/>
          </p:cNvSpPr>
          <p:nvPr>
            <p:ph idx="1"/>
          </p:nvPr>
        </p:nvSpPr>
        <p:spPr/>
        <p:txBody>
          <a:bodyPr/>
          <a:lstStyle/>
          <a:p>
            <a:r>
              <a:rPr lang="en-IN" dirty="0" err="1" smtClean="0"/>
              <a:t>Biosecurity</a:t>
            </a:r>
            <a:r>
              <a:rPr lang="en-IN" dirty="0" smtClean="0"/>
              <a:t> is defined as “ implementation of measures that reduce the risk of the introduction and spread of disease agents; it requires the adoption of a set of attitudes and behaviours by people to reduce risk in all activities involving domestic, captive/exotic and wild animals and their products”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BIO-SECURITY AT NATIONAL LEVEL</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At national level </a:t>
            </a:r>
            <a:r>
              <a:rPr lang="en-IN" dirty="0" err="1" smtClean="0"/>
              <a:t>biosecurity</a:t>
            </a:r>
            <a:r>
              <a:rPr lang="en-IN" dirty="0" smtClean="0"/>
              <a:t> mainly concerns on the development of strategies to prevent the spread of disease outbreaks, control or eradication of endemic diseases and trans boundary disease transmission.</a:t>
            </a:r>
          </a:p>
          <a:p>
            <a:r>
              <a:rPr lang="en-IN" dirty="0" smtClean="0"/>
              <a:t>The Dept. AH, Dairying &amp; Fisheries, GOI should identify major economic disease of pig and undertake action plan to control and eradication of the disease on priority basis.</a:t>
            </a:r>
          </a:p>
          <a:p>
            <a:r>
              <a:rPr lang="en-IN" dirty="0" smtClean="0"/>
              <a:t>The Dept. Should also develop strategies to establish quarantine/ check post at the porous borders of the country to prevent illegal migration of pigs from the neighbouring countries.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BIO SECURITY AT FARM/ STATE LEVEL</a:t>
            </a:r>
            <a:endParaRPr lang="en-IN" dirty="0"/>
          </a:p>
        </p:txBody>
      </p:sp>
      <p:sp>
        <p:nvSpPr>
          <p:cNvPr id="3" name="Content Placeholder 2"/>
          <p:cNvSpPr>
            <a:spLocks noGrp="1"/>
          </p:cNvSpPr>
          <p:nvPr>
            <p:ph idx="1"/>
          </p:nvPr>
        </p:nvSpPr>
        <p:spPr/>
        <p:txBody>
          <a:bodyPr/>
          <a:lstStyle/>
          <a:p>
            <a:pPr marL="514350" indent="-514350">
              <a:buAutoNum type="alphaUcPeriod"/>
            </a:pPr>
            <a:r>
              <a:rPr lang="en-IN" dirty="0" smtClean="0"/>
              <a:t>LOCATION OF FARM.</a:t>
            </a:r>
          </a:p>
          <a:p>
            <a:pPr marL="514350" indent="-514350">
              <a:buFont typeface="Wingdings" pitchFamily="2" charset="2"/>
              <a:buChar char="§"/>
            </a:pPr>
            <a:r>
              <a:rPr lang="en-IN" dirty="0" smtClean="0"/>
              <a:t>Location of farm is very critical in control of disease.</a:t>
            </a:r>
          </a:p>
          <a:p>
            <a:pPr marL="514350" indent="-514350">
              <a:buFont typeface="Wingdings" pitchFamily="2" charset="2"/>
              <a:buChar char="§"/>
            </a:pPr>
            <a:r>
              <a:rPr lang="en-IN" dirty="0" smtClean="0"/>
              <a:t>Situated in isolated area far away from other animal farms.</a:t>
            </a:r>
          </a:p>
          <a:p>
            <a:pPr marL="514350" indent="-514350">
              <a:buFont typeface="Wingdings" pitchFamily="2" charset="2"/>
              <a:buChar char="§"/>
            </a:pPr>
            <a:r>
              <a:rPr lang="en-IN" dirty="0" smtClean="0"/>
              <a:t>In densely populated pig farm areas, it becomes very difficult to prevent the entry of some disease into the farm.</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 HERD SIZE</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Many pathogenic microorganisms need a host to multiply.</a:t>
            </a:r>
          </a:p>
          <a:p>
            <a:pPr algn="just"/>
            <a:r>
              <a:rPr lang="en-IN" dirty="0" smtClean="0"/>
              <a:t>Each infected pig can generate and excrete millions of virus particles into the environment.</a:t>
            </a:r>
          </a:p>
          <a:p>
            <a:pPr algn="just"/>
            <a:r>
              <a:rPr lang="en-IN" dirty="0" smtClean="0"/>
              <a:t>If a new disease enters into a large herd, there are many susceptible pigs to infect.</a:t>
            </a:r>
          </a:p>
          <a:p>
            <a:pPr algn="just"/>
            <a:r>
              <a:rPr lang="en-IN" dirty="0" smtClean="0"/>
              <a:t>In small herd, it may take very short time before the entire herd is infected. Therefore infection in small herd may not last long but in large herd outbreak will last longer because there is no shortage of susceptible pigs.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 INTRODUCTION OF NEW PIGS.</a:t>
            </a:r>
            <a:endParaRPr lang="en-IN" dirty="0"/>
          </a:p>
        </p:txBody>
      </p:sp>
      <p:sp>
        <p:nvSpPr>
          <p:cNvPr id="3" name="Content Placeholder 2"/>
          <p:cNvSpPr>
            <a:spLocks noGrp="1"/>
          </p:cNvSpPr>
          <p:nvPr>
            <p:ph idx="1"/>
          </p:nvPr>
        </p:nvSpPr>
        <p:spPr>
          <a:xfrm>
            <a:off x="457200" y="1285860"/>
            <a:ext cx="8229600" cy="4840303"/>
          </a:xfrm>
        </p:spPr>
        <p:txBody>
          <a:bodyPr>
            <a:normAutofit lnSpcReduction="10000"/>
          </a:bodyPr>
          <a:lstStyle/>
          <a:p>
            <a:r>
              <a:rPr lang="en-IN" sz="2800" dirty="0" smtClean="0"/>
              <a:t>Bringing new pigs is the single most important method of introducing a new disease in the farm.</a:t>
            </a:r>
          </a:p>
          <a:p>
            <a:r>
              <a:rPr lang="en-IN" sz="2800" dirty="0" smtClean="0"/>
              <a:t>For better disease control:</a:t>
            </a:r>
          </a:p>
          <a:p>
            <a:pPr marL="514350" indent="-514350">
              <a:buAutoNum type="arabicPeriod"/>
            </a:pPr>
            <a:r>
              <a:rPr lang="en-IN" sz="2800" dirty="0" smtClean="0"/>
              <a:t>Pigs to be brought from one farm/ source, if possible.</a:t>
            </a:r>
          </a:p>
          <a:p>
            <a:pPr marL="514350" indent="-514350">
              <a:buAutoNum type="arabicPeriod"/>
            </a:pPr>
            <a:r>
              <a:rPr lang="en-IN" sz="2800" dirty="0" smtClean="0"/>
              <a:t>If this is not possible, then the boars to be brought from one herd and the gilts from another.</a:t>
            </a:r>
          </a:p>
          <a:p>
            <a:pPr marL="514350" indent="-514350">
              <a:buAutoNum type="arabicPeriod"/>
            </a:pPr>
            <a:r>
              <a:rPr lang="en-IN" dirty="0" smtClean="0"/>
              <a:t>Bringing stocks from many sources end up with a collection of nearly all the major disease/ pathogens of pigs.</a:t>
            </a:r>
          </a:p>
          <a:p>
            <a:pPr marL="514350" indent="-514350">
              <a:buAutoNum type="arabicPeriod"/>
            </a:pPr>
            <a:endParaRPr lang="en-IN" dirty="0" smtClean="0"/>
          </a:p>
          <a:p>
            <a:pPr marL="514350" indent="-514350">
              <a:buAutoNum type="arabicPeriod"/>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 REPLACEMENT OF STOCKS.</a:t>
            </a:r>
            <a:endParaRPr lang="en-IN" dirty="0"/>
          </a:p>
        </p:txBody>
      </p:sp>
      <p:sp>
        <p:nvSpPr>
          <p:cNvPr id="3" name="Content Placeholder 2"/>
          <p:cNvSpPr>
            <a:spLocks noGrp="1"/>
          </p:cNvSpPr>
          <p:nvPr>
            <p:ph idx="1"/>
          </p:nvPr>
        </p:nvSpPr>
        <p:spPr>
          <a:xfrm>
            <a:off x="457200" y="1357298"/>
            <a:ext cx="8229600" cy="4768865"/>
          </a:xfrm>
        </p:spPr>
        <p:txBody>
          <a:bodyPr>
            <a:normAutofit fontScale="92500" lnSpcReduction="20000"/>
          </a:bodyPr>
          <a:lstStyle/>
          <a:p>
            <a:r>
              <a:rPr lang="en-IN" dirty="0" smtClean="0"/>
              <a:t>Buying of stocks from different sources should be avoided to the extent possible.</a:t>
            </a:r>
          </a:p>
          <a:p>
            <a:r>
              <a:rPr lang="en-IN" dirty="0" smtClean="0"/>
              <a:t>Closed herds (Farms that breed their own replacements) generally have the fewest problems.</a:t>
            </a:r>
          </a:p>
          <a:p>
            <a:r>
              <a:rPr lang="en-IN" dirty="0" smtClean="0"/>
              <a:t>Stocks to be purchased from a farm with high health status with sound disease control program.</a:t>
            </a:r>
          </a:p>
          <a:p>
            <a:r>
              <a:rPr lang="en-IN" dirty="0" smtClean="0"/>
              <a:t>The general principle is that the health status of the farm where the pigs are kept (source farm) must be superior to the receiving farm.</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 QUARANTINE</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Very useful method to detect disease and prevent the spread.</a:t>
            </a:r>
          </a:p>
          <a:p>
            <a:pPr algn="just"/>
            <a:r>
              <a:rPr lang="en-IN" dirty="0" smtClean="0"/>
              <a:t>Usually quarantine is for 3 weeks. </a:t>
            </a:r>
            <a:r>
              <a:rPr lang="en-IN" dirty="0"/>
              <a:t>D</a:t>
            </a:r>
            <a:r>
              <a:rPr lang="en-IN" dirty="0" smtClean="0"/>
              <a:t>uring this period new pigs to be observed for signs of disease, and should be treated if found. </a:t>
            </a:r>
          </a:p>
          <a:p>
            <a:pPr algn="just">
              <a:buNone/>
            </a:pPr>
            <a:r>
              <a:rPr lang="en-IN" dirty="0"/>
              <a:t> </a:t>
            </a:r>
            <a:r>
              <a:rPr lang="en-IN" dirty="0" smtClean="0"/>
              <a:t>    ( preferably done on the farm of origin)</a:t>
            </a:r>
          </a:p>
          <a:p>
            <a:pPr algn="just"/>
            <a:r>
              <a:rPr lang="en-IN" dirty="0" smtClean="0"/>
              <a:t>It must be kept in mind that quarantine is not a perfect method for preventing disease. There are some chronic disease where recovered pig will not show any sign of disease but will remain as carriers.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 PIG BUYERS</a:t>
            </a:r>
            <a:endParaRPr lang="en-IN" dirty="0"/>
          </a:p>
        </p:txBody>
      </p:sp>
      <p:sp>
        <p:nvSpPr>
          <p:cNvPr id="3" name="Content Placeholder 2"/>
          <p:cNvSpPr>
            <a:spLocks noGrp="1"/>
          </p:cNvSpPr>
          <p:nvPr>
            <p:ph idx="1"/>
          </p:nvPr>
        </p:nvSpPr>
        <p:spPr/>
        <p:txBody>
          <a:bodyPr/>
          <a:lstStyle/>
          <a:p>
            <a:r>
              <a:rPr lang="en-IN" dirty="0" smtClean="0"/>
              <a:t>Customer is also a potent  source of bringing infections in the farm.</a:t>
            </a:r>
          </a:p>
          <a:p>
            <a:r>
              <a:rPr lang="en-IN" dirty="0" smtClean="0"/>
              <a:t>Should not be allowed to enter inside the farm area.</a:t>
            </a:r>
          </a:p>
          <a:p>
            <a:r>
              <a:rPr lang="en-IN" dirty="0" smtClean="0"/>
              <a:t>If at all required they should follow  the bio security measures like change of shoes and putting apron etc. In order to prevent the disease in the farm.</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1040</Words>
  <Application>Microsoft Office PowerPoint</Application>
  <PresentationFormat>On-screen Show (4:3)</PresentationFormat>
  <Paragraphs>77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BIO SECURITY GUIDELINES FOR PIG FARMS</vt:lpstr>
      <vt:lpstr>DEFINATION OF BIOSECURITY</vt:lpstr>
      <vt:lpstr>BIO-SECURITY AT NATIONAL LEVEL</vt:lpstr>
      <vt:lpstr>BIO SECURITY AT FARM/ STATE LEVEL</vt:lpstr>
      <vt:lpstr>B. HERD SIZE</vt:lpstr>
      <vt:lpstr>C. INTRODUCTION OF NEW PIGS.</vt:lpstr>
      <vt:lpstr>D. REPLACEMENT OF STOCKS.</vt:lpstr>
      <vt:lpstr>E. QUARANTINE</vt:lpstr>
      <vt:lpstr>F. PIG BUYERS</vt:lpstr>
      <vt:lpstr>G. VISITORS</vt:lpstr>
      <vt:lpstr>Slide 11</vt:lpstr>
      <vt:lpstr>Slide 12</vt:lpstr>
      <vt:lpstr>Slide 13</vt:lpstr>
      <vt:lpstr>ROUTES OF DISEASE TRANSMISSION AND IMPLICATIONS FOR BIOSECURITY</vt:lpstr>
      <vt:lpstr>TEN STEP GUIDE IN IMPLEMENTING AN EFFECTIVE BIO SECURITY PALN IN PIG FARM.</vt:lpstr>
      <vt:lpstr>Slide 16</vt:lpstr>
      <vt:lpstr>Slide 17</vt:lpstr>
      <vt:lpstr>Slide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SECURITY GUIDELINES FOR PIG FARMS</dc:title>
  <dc:creator>user</dc:creator>
  <cp:lastModifiedBy>user</cp:lastModifiedBy>
  <cp:revision>2</cp:revision>
  <dcterms:created xsi:type="dcterms:W3CDTF">2016-10-27T14:31:28Z</dcterms:created>
  <dcterms:modified xsi:type="dcterms:W3CDTF">2021-04-17T05:49:51Z</dcterms:modified>
</cp:coreProperties>
</file>